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0" r:id="rId3"/>
    <p:sldId id="302" r:id="rId4"/>
    <p:sldId id="259" r:id="rId5"/>
    <p:sldId id="261" r:id="rId6"/>
    <p:sldId id="303" r:id="rId7"/>
    <p:sldId id="304" r:id="rId8"/>
    <p:sldId id="276" r:id="rId9"/>
    <p:sldId id="266" r:id="rId10"/>
    <p:sldId id="339" r:id="rId11"/>
    <p:sldId id="265" r:id="rId12"/>
    <p:sldId id="340" r:id="rId13"/>
    <p:sldId id="341" r:id="rId14"/>
    <p:sldId id="268" r:id="rId15"/>
    <p:sldId id="352" r:id="rId16"/>
    <p:sldId id="342" r:id="rId17"/>
    <p:sldId id="348" r:id="rId18"/>
    <p:sldId id="353" r:id="rId19"/>
    <p:sldId id="354" r:id="rId20"/>
    <p:sldId id="355" r:id="rId21"/>
    <p:sldId id="277" r:id="rId22"/>
    <p:sldId id="269" r:id="rId23"/>
    <p:sldId id="281" r:id="rId24"/>
  </p:sldIdLst>
  <p:sldSz cx="12192000" cy="6858000"/>
  <p:notesSz cx="6858000" cy="9144000"/>
  <p:embeddedFontLst>
    <p:embeddedFont>
      <p:font typeface="Algerian" panose="04020705040A02060702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94F"/>
    <a:srgbClr val="E6EEE7"/>
    <a:srgbClr val="4A724E"/>
    <a:srgbClr val="729F77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5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06" y="1362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40334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875" y="2165350"/>
            <a:ext cx="1114425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zh-CN" sz="7200" b="1" i="1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SMART AGRICULTURE</a:t>
            </a:r>
            <a:endParaRPr lang="en-IN" altLang="zh-CN" sz="7200" b="1" i="1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charset="0"/>
              <a:cs typeface="Algerian" panose="04020705040A02060702" charset="0"/>
              <a:sym typeface="+mn-lt"/>
            </a:endParaRPr>
          </a:p>
        </p:txBody>
      </p: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9712960" y="5424805"/>
            <a:ext cx="2625090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altLang="en-US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GROUP-2</a:t>
            </a:r>
            <a:endParaRPr lang="en-IN" altLang="en-US" sz="4000" b="1" i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5313680"/>
            <a:ext cx="1986280" cy="15443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779905" y="4058285"/>
            <a:ext cx="7573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Submitted to: PROF. PAO-ANN HSIUNG.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61488" y="2110375"/>
            <a:ext cx="7066011" cy="2073804"/>
            <a:chOff x="6450489" y="2469109"/>
            <a:chExt cx="7066011" cy="2073804"/>
          </a:xfrm>
        </p:grpSpPr>
        <p:sp>
          <p:nvSpPr>
            <p:cNvPr id="10" name="文本框 9"/>
            <p:cNvSpPr txBox="1"/>
            <p:nvPr/>
          </p:nvSpPr>
          <p:spPr>
            <a:xfrm>
              <a:off x="7706444" y="2469109"/>
              <a:ext cx="581005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With the introduction of agriculture mankind entered upon a long period of meanness, misery, and madness, from which they are only now being freed by the beneficent operation of the machine.</a:t>
              </a:r>
              <a:endPara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231539" y="2718202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50489" y="3897291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12431" y="3897753"/>
              <a:ext cx="58100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It's the embrace of corn-based ethanol that has driven up all food prices. It's not making agriculture more sustainable.</a:t>
              </a: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88310" y="581660"/>
            <a:ext cx="758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i="1" u="sng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FUNCTION OF INDIVIDUAL COMPONENTS</a:t>
            </a:r>
            <a:endParaRPr lang="en-IN" altLang="en-US" sz="3600" b="1" i="1" u="sng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93925" y="2498725"/>
            <a:ext cx="96551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IN" altLang="en-US"/>
              <a:t> </a:t>
            </a:r>
            <a:r>
              <a:rPr lang="en-IN" alt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en-IN" altLang="en-US"/>
              <a:t>: </a:t>
            </a:r>
            <a:r>
              <a:rPr lang="en-IN" altLang="en-US" i="1"/>
              <a:t>It is used to send the data to the board after fixed interval of time</a:t>
            </a:r>
            <a:r>
              <a:rPr lang="en-IN" altLang="en-US"/>
              <a:t>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The different types of sensors used in this projects are as follows:</a:t>
            </a:r>
            <a:endParaRPr lang="en-IN" altLang="en-US"/>
          </a:p>
          <a:p>
            <a:endParaRPr lang="en-IN" altLang="en-US"/>
          </a:p>
          <a:p>
            <a:pPr marL="342900" indent="-342900">
              <a:buFont typeface="+mj-lt"/>
              <a:buAutoNum type="alphaLcParenR"/>
            </a:pP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Temperature and humidity sensor(DHT-22)</a:t>
            </a:r>
            <a:r>
              <a:rPr lang="en-IN" altLang="en-US"/>
              <a:t>:</a:t>
            </a: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</p:txBody>
      </p:sp>
      <p:pic>
        <p:nvPicPr>
          <p:cNvPr id="6" name="Picture 5" descr="dht22-digital-temperature-and-humidity-sensor-500x5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4217670"/>
            <a:ext cx="3477260" cy="249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5651500"/>
            <a:ext cx="1219835" cy="1219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98725" y="59690"/>
            <a:ext cx="9655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endParaRPr lang="en-IN" altLang="en-US"/>
          </a:p>
          <a:p>
            <a:pPr indent="0">
              <a:buFont typeface="+mj-lt"/>
              <a:buNone/>
            </a:pP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b)   </a:t>
            </a: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Light intensity sensor</a:t>
            </a: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:</a:t>
            </a: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  <a:p>
            <a:pPr indent="0">
              <a:buFont typeface="+mj-lt"/>
              <a:buNone/>
            </a:pPr>
            <a:endParaRPr lang="en-IN" altLang="en-US"/>
          </a:p>
        </p:txBody>
      </p:sp>
      <p:pic>
        <p:nvPicPr>
          <p:cNvPr id="2" name="Picture 1" descr="39d301bc-dee3-4594-9c4f-9514a724e3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29170" y="-338455"/>
            <a:ext cx="2472055" cy="37172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96210" y="4318000"/>
            <a:ext cx="2115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c) </a:t>
            </a:r>
            <a:r>
              <a:rPr lang="en-IN" altLang="en-US" b="1" u="sng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 Moisture sensor</a:t>
            </a:r>
            <a:r>
              <a:rPr lang="en-IN" alt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temperature-humidity-sensor-metal-stainless-steel-protective-cover-house-cable-for-sht10-sht11-sht21-sht71-sht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95" y="3358515"/>
            <a:ext cx="3908425" cy="263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45345" y="4901565"/>
            <a:ext cx="2112010" cy="1763395"/>
          </a:xfrm>
          <a:prstGeom prst="ellipse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150" y="78105"/>
            <a:ext cx="119208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IN" altLang="en-US" b="1" u="sng">
                <a:latin typeface="Times New Roman" panose="02020603050405020304" charset="0"/>
                <a:cs typeface="Times New Roman" panose="02020603050405020304" charset="0"/>
              </a:rPr>
              <a:t>ESP-8266 BOARD:</a:t>
            </a:r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None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The ESP8266 is a low-cost Wi-Fi microchip with full TCP/IP stack and microcontroller capability produced by manufacturer Espressif Systems in Shanghai, China. ... This small module allows microcontrollers to connect to a Wi-Fi network and make simple TCP/IP connections using Hayes-style commands.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Input: 16 GPIO pins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Type: 32-bit microcontroller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Manufacturer: Espressif Systems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AutoNum type="arabicPeriod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Memory: 32 KiB instruction, 80 KiB user data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432425"/>
            <a:ext cx="1368425" cy="1368425"/>
          </a:xfrm>
          <a:prstGeom prst="rect">
            <a:avLst/>
          </a:prstGeom>
        </p:spPr>
      </p:pic>
      <p:pic>
        <p:nvPicPr>
          <p:cNvPr id="5" name="Picture 4" descr="esp8622-dev-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80" y="333375"/>
            <a:ext cx="3785870" cy="283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45345" y="4901565"/>
            <a:ext cx="2112010" cy="1763395"/>
          </a:xfrm>
          <a:prstGeom prst="ellipse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150" y="78105"/>
            <a:ext cx="11920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IN" altLang="en-US" b="1" u="sng">
                <a:latin typeface="Times New Roman" panose="02020603050405020304" charset="0"/>
                <a:cs typeface="Times New Roman" panose="02020603050405020304" charset="0"/>
              </a:rPr>
              <a:t>ARDUINO UNO: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432425"/>
            <a:ext cx="1368425" cy="1368425"/>
          </a:xfrm>
          <a:prstGeom prst="rect">
            <a:avLst/>
          </a:prstGeom>
        </p:spPr>
      </p:pic>
      <p:pic>
        <p:nvPicPr>
          <p:cNvPr id="4" name="Picture 3" descr="4622_large_arduino_uno_main_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15" y="-55880"/>
            <a:ext cx="4154170" cy="41541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84580" y="4233545"/>
            <a:ext cx="9574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Arduino Uno is a microcontroller board based on the ATmega328. It has 20 digital input/output pins (of which 6 can be used as PWM outputs and 6 can be used as analog inputs), a 16 MHz resonator, a USB connection, a power jack, an in-circuit system programming (ICSP) header, and a reset button.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76232" y="-141824"/>
            <a:ext cx="3331168" cy="2781524"/>
          </a:xfrm>
          <a:prstGeom prst="ellipse">
            <a:avLst/>
          </a:prstGeom>
        </p:spPr>
      </p:pic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5393690"/>
            <a:ext cx="1456690" cy="14566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98215" y="855345"/>
            <a:ext cx="7138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CIRCUIT DESIGN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WhatsApp Image 2019-12-26 at 10.32.49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15" y="1574800"/>
            <a:ext cx="8754110" cy="490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5393690"/>
            <a:ext cx="1456690" cy="1456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744595" y="346710"/>
            <a:ext cx="7351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CODE SNIPPET FOR ARDUINO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1252855"/>
            <a:ext cx="5727700" cy="520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252855"/>
            <a:ext cx="5934710" cy="520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395095"/>
            <a:ext cx="4845685" cy="5474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381125"/>
            <a:ext cx="4858385" cy="54889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07665" y="196215"/>
            <a:ext cx="7773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CODE SNIPPET FOR ESP-8266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6278"/>
          <a:stretch>
            <a:fillRect/>
          </a:stretch>
        </p:blipFill>
        <p:spPr>
          <a:xfrm>
            <a:off x="540385" y="1181100"/>
            <a:ext cx="9696450" cy="51663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083560" y="535940"/>
            <a:ext cx="4493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DATABASE</a:t>
            </a:r>
            <a:endParaRPr lang="en-IN" altLang="en-US" sz="3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22375" y="1499870"/>
            <a:ext cx="11805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9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LIVE DEMO</a:t>
            </a:r>
            <a:endParaRPr lang="en-IN" altLang="en-US" sz="96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58992" y="228330"/>
            <a:ext cx="947420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zh-CN" sz="6000" b="1" i="1" u="sng"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  <a:sym typeface="+mn-lt"/>
              </a:rPr>
              <a:t>GROUP MEMBERS</a:t>
            </a:r>
            <a:endParaRPr lang="en-IN" altLang="zh-CN" sz="6000" b="1" i="1" u="sng"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charset="0"/>
              <a:cs typeface="Algerian" panose="04020705040A02060702" charset="0"/>
              <a:sym typeface="+mn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071245" y="1754505"/>
          <a:ext cx="8758555" cy="3014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095"/>
                <a:gridCol w="2707005"/>
                <a:gridCol w="31324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SL NO.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STUDENT ID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NAME</a:t>
                      </a:r>
                      <a:endParaRPr lang="en-IN" altLang="en-US"/>
                    </a:p>
                  </a:txBody>
                  <a:tcPr/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10624402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SHASHWATA MUKHERJEE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10624403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BEDABRATA BORA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10624413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PRAKHAR AWASTHI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4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10624414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ADITYA GUPTA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5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10624422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PRIYANKA RAJ</a:t>
                      </a:r>
                      <a:endParaRPr lang="en-I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6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10624445</a:t>
                      </a:r>
                      <a:endParaRPr lang="en-I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/>
                        <a:t>SATYAM SHAH</a:t>
                      </a:r>
                      <a:endParaRPr lang="en-I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" y="5353050"/>
            <a:ext cx="1645920" cy="15049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83995" y="5353050"/>
            <a:ext cx="100965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DEPARTMENT</a:t>
            </a:r>
            <a:r>
              <a:rPr lang="en-IN" altLang="en-US" sz="2800" u="sng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r>
              <a:rPr lang="en-IN" altLang="en-US" sz="2800"/>
              <a:t> </a:t>
            </a:r>
            <a:r>
              <a:rPr lang="en-IN" altLang="en-US" sz="28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COMPUTER SCIENCE AND </a:t>
            </a:r>
            <a:endParaRPr lang="en-IN" altLang="en-US" sz="2800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r>
              <a:rPr lang="en-IN" altLang="en-US" sz="2800" b="1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                       INFORMATION ENGINEERING.</a:t>
            </a:r>
            <a:endParaRPr lang="en-IN" altLang="en-US" b="1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algn="ctr"/>
            <a:r>
              <a:rPr lang="en-I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NANHUA UNIVERSITY,TAIWAN</a:t>
            </a:r>
            <a:endParaRPr lang="en-I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26715" y="2769870"/>
            <a:ext cx="6093460" cy="1598970"/>
            <a:chOff x="3887787" y="3065403"/>
            <a:chExt cx="4835763" cy="1599051"/>
          </a:xfrm>
        </p:grpSpPr>
        <p:sp>
          <p:nvSpPr>
            <p:cNvPr id="19" name="文本框 19"/>
            <p:cNvSpPr txBox="1"/>
            <p:nvPr/>
          </p:nvSpPr>
          <p:spPr>
            <a:xfrm>
              <a:off x="6611854" y="3065403"/>
              <a:ext cx="1964690" cy="398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I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887787" y="3465513"/>
              <a:ext cx="4835763" cy="1198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zh-CN" b="1" i="1" dirty="0"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WHAT WE GET TO LEARN IN THIS PROJECT.</a:t>
              </a:r>
              <a:endParaRPr lang="en-IN" altLang="zh-CN" b="1" i="1" dirty="0"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96565" y="460251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5547360"/>
            <a:ext cx="1248410" cy="124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578454" y="3401712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28918" y="611433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78454" y="609528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56" name="图片 55" descr="绿色水彩植物树叶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20820000">
            <a:off x="365998" y="527687"/>
            <a:ext cx="3160778" cy="4497366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65780" y="1093470"/>
            <a:ext cx="859853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. We learnt about different types of sensors and their working.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We learnt about many boards in the process which included ESP-8266,Adruino         Uno and LinkIt 7697.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This project is incorporated into the LinkIt 7697 board after the failure of the 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ESP-8266 and Adruino Uno boards.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e explored different types of clouds use to store &amp; manipulate data from the sensors E.g. thingspeak, aws (amazon web services), mcs (mediatek cloud sandbox). 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ast but not the least, we learnt to integrate our project with the app and website.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5655310"/>
            <a:ext cx="1223645" cy="1223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17337" y="2862945"/>
            <a:ext cx="947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700">
                <a:solidFill>
                  <a:srgbClr val="3E594F"/>
                </a:solidFill>
                <a:cs typeface="+mn-ea"/>
                <a:sym typeface="+mn-lt"/>
              </a:rPr>
              <a:t>THANKS FOR LISTENING</a:t>
            </a:r>
            <a:endParaRPr lang="zh-CN" altLang="en-US" sz="5700">
              <a:solidFill>
                <a:srgbClr val="3E594F"/>
              </a:solidFill>
              <a:cs typeface="+mn-ea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5720080"/>
            <a:ext cx="1050290" cy="105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801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362656" y="5712"/>
            <a:ext cx="6059636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922549" y="2987040"/>
            <a:ext cx="3230880" cy="534015"/>
            <a:chOff x="6261016" y="2003596"/>
            <a:chExt cx="3230880" cy="534015"/>
          </a:xfrm>
        </p:grpSpPr>
        <p:sp>
          <p:nvSpPr>
            <p:cNvPr id="19" name="文本框 18"/>
            <p:cNvSpPr txBox="1"/>
            <p:nvPr/>
          </p:nvSpPr>
          <p:spPr>
            <a:xfrm>
              <a:off x="6809021" y="2003596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61016" y="201439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03023" y="2987040"/>
            <a:ext cx="3230880" cy="534015"/>
            <a:chOff x="6261016" y="2992291"/>
            <a:chExt cx="3230880" cy="534015"/>
          </a:xfrm>
        </p:grpSpPr>
        <p:sp>
          <p:nvSpPr>
            <p:cNvPr id="22" name="文本框 21"/>
            <p:cNvSpPr txBox="1"/>
            <p:nvPr/>
          </p:nvSpPr>
          <p:spPr>
            <a:xfrm>
              <a:off x="6809021" y="299229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FUNCTIONS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61016" y="3003086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4799" y="3908412"/>
            <a:ext cx="3230880" cy="1198880"/>
            <a:chOff x="6261016" y="4035596"/>
            <a:chExt cx="3230880" cy="1198880"/>
          </a:xfrm>
        </p:grpSpPr>
        <p:sp>
          <p:nvSpPr>
            <p:cNvPr id="25" name="文本框 24"/>
            <p:cNvSpPr txBox="1"/>
            <p:nvPr/>
          </p:nvSpPr>
          <p:spPr>
            <a:xfrm>
              <a:off x="6809021" y="4035596"/>
              <a:ext cx="2682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PORTION DONE AND STILL ON       PROCESS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261016" y="404639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55273" y="3908412"/>
            <a:ext cx="3230880" cy="1198880"/>
            <a:chOff x="6261016" y="5078266"/>
            <a:chExt cx="3230880" cy="1198880"/>
          </a:xfrm>
        </p:grpSpPr>
        <p:sp>
          <p:nvSpPr>
            <p:cNvPr id="28" name="文本框 27"/>
            <p:cNvSpPr txBox="1"/>
            <p:nvPr/>
          </p:nvSpPr>
          <p:spPr>
            <a:xfrm>
              <a:off x="6261016" y="5089061"/>
              <a:ext cx="692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09021" y="5078266"/>
              <a:ext cx="2682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WHAT WE GET TO LEARN IN THIS PROJECT?</a:t>
              </a:r>
              <a:endParaRPr lang="en-I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16200000">
            <a:off x="5793105" y="198120"/>
            <a:ext cx="859790" cy="3326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rgbClr val="3E594F"/>
                </a:solidFill>
                <a:cs typeface="+mn-ea"/>
                <a:sym typeface="+mn-lt"/>
              </a:rPr>
              <a:t>CONTENTS</a:t>
            </a:r>
            <a:endParaRPr lang="zh-CN" altLang="en-US" sz="4400">
              <a:solidFill>
                <a:srgbClr val="3E594F"/>
              </a:solidFill>
              <a:cs typeface="+mn-ea"/>
              <a:sym typeface="+mn-lt"/>
            </a:endParaRPr>
          </a:p>
        </p:txBody>
      </p: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" y="5477510"/>
            <a:ext cx="1304290" cy="1304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76575" y="45167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042414" y="2770178"/>
            <a:ext cx="5260449" cy="1229420"/>
            <a:chOff x="3463101" y="3065403"/>
            <a:chExt cx="5260449" cy="122942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ONE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463101" y="3464878"/>
              <a:ext cx="5260449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4800" b="1" i="1" u="none" strike="noStrike" kern="1200" cap="none" spc="0" normalizeH="0" baseline="0" noProof="0" dirty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INTRODUCTION</a:t>
              </a:r>
              <a:endParaRPr kumimoji="0" lang="en-IN" altLang="zh-CN" sz="4800" b="1" i="1" u="none" strike="noStrike" kern="1200" cap="none" spc="0" normalizeH="0" baseline="0" noProof="0" dirty="0">
                <a:ln>
                  <a:noFill/>
                </a:ln>
                <a:solidFill>
                  <a:srgbClr val="3E594F"/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95625" y="400307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" y="5431790"/>
            <a:ext cx="1449705" cy="144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37895" y="106045"/>
            <a:ext cx="11395710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Internet of Things (IoT) plays a crucial role in smart agriculture.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Smart farming is an emerging concept, because IoT sensors capable of providing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information about their agriculture fields.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collected data are analysed by experts and local farmers to draw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suitable 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conclusion on 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various things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that will be required for next week to a month etc.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take smart farming a step further by automating several parts of farming,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for example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smart irrigation and water management.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apply predictive algorithms on micro-controllers or SoC to calculate the amount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of water that will be required today for a particular agriculture field. </a:t>
            </a: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5516245"/>
            <a:ext cx="1061085" cy="136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596524" y="24166"/>
            <a:ext cx="6096000" cy="6857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78890" y="941070"/>
            <a:ext cx="94303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Say, if there was rain yesterday and the quantity of water required today is going to be less. 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Similarly if humidity was high the evaporation of water at upper ground level is going to be less,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so water required will be less than normal, thus reducing water usage.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project aims making use of evolving technology i.e. IoT and smart agriculture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using automation.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feature of this project includes monitoring temperature, humidity and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moisture in agricultural field .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will turn ON/OFF motor on the basis of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favourable condition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" y="5652135"/>
            <a:ext cx="1229360" cy="122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711325" y="2769870"/>
            <a:ext cx="6817995" cy="1598944"/>
            <a:chOff x="3773487" y="3065403"/>
            <a:chExt cx="4950063" cy="1599127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TWO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11990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N" altLang="en-US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PORTION DONE AND STILL ON PROCESS</a:t>
              </a:r>
              <a:endParaRPr lang="zh-CN" altLang="en-US" i="1" dirty="0"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81300" y="469141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" y="5500370"/>
            <a:ext cx="1317625" cy="131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879624" y="-702708"/>
            <a:ext cx="2867432" cy="2394305"/>
          </a:xfrm>
          <a:prstGeom prst="ellipse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219799" y="3899535"/>
            <a:ext cx="2053756" cy="1604666"/>
          </a:xfrm>
          <a:prstGeom prst="ellipse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10055" y="1931035"/>
            <a:ext cx="36772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 u="sng">
                <a:solidFill>
                  <a:srgbClr val="FF0000"/>
                </a:solidFill>
              </a:rPr>
              <a:t>COMPLETE</a:t>
            </a:r>
            <a:endParaRPr lang="en-IN" altLang="en-US" b="1" u="sng">
              <a:solidFill>
                <a:srgbClr val="FF0000"/>
              </a:solidFill>
            </a:endParaRPr>
          </a:p>
          <a:p>
            <a:pPr algn="ctr"/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Taking data from the sensors.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Sending the data to the Firebase website.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Displaying the retrieved data on the the app.</a:t>
            </a:r>
            <a:endParaRPr lang="en-IN" altLang="en-US"/>
          </a:p>
          <a:p>
            <a:pPr marL="342900" indent="-342900">
              <a:buFont typeface="+mj-lt"/>
              <a:buAutoNum type="arabicPeriod"/>
            </a:pPr>
            <a:endParaRPr lang="en-IN" altLang="en-US"/>
          </a:p>
          <a:p>
            <a:pPr marL="342900" indent="-342900">
              <a:buFont typeface="+mj-lt"/>
              <a:buAutoNum type="arabicPeriod"/>
            </a:pPr>
            <a:r>
              <a:rPr lang="en-IN" altLang="en-US"/>
              <a:t>Calculating the amount of water required on the basis of the above data(temperature, light intensity and humidity)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144895" y="1950720"/>
            <a:ext cx="46405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 u="sng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INCOMPLETE</a:t>
            </a:r>
            <a:endParaRPr lang="en-IN" altLang="en-US" b="1" u="sng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ML(Machine Learning) has been implemented but unfortunately integration is still on process. </a:t>
            </a:r>
            <a:endParaRPr lang="en-IN" altLang="en-US"/>
          </a:p>
        </p:txBody>
      </p:sp>
      <p:pic>
        <p:nvPicPr>
          <p:cNvPr id="6" name="Picture 5" descr="nanhua-university-Chiayi-taiw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" y="5923915"/>
            <a:ext cx="943610" cy="943610"/>
          </a:xfrm>
          <a:prstGeom prst="rect">
            <a:avLst/>
          </a:prstGeom>
        </p:spPr>
      </p:pic>
      <p:pic>
        <p:nvPicPr>
          <p:cNvPr id="7" name="Picture 6" descr="71JQJbdbtpL._SX466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43670" y="3427095"/>
            <a:ext cx="2212975" cy="2077085"/>
          </a:xfrm>
          <a:prstGeom prst="rect">
            <a:avLst/>
          </a:prstGeom>
        </p:spPr>
      </p:pic>
      <p:pic>
        <p:nvPicPr>
          <p:cNvPr id="8" name="Picture 7" descr="48394424-smiling-emoticon-with-smiling-eyes-and-rosy-cheek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000">
            <a:off x="454025" y="304800"/>
            <a:ext cx="1746885" cy="165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352800" y="2770178"/>
            <a:ext cx="4950063" cy="1045270"/>
            <a:chOff x="3773487" y="3065403"/>
            <a:chExt cx="4950063" cy="104527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PART T</a:t>
              </a:r>
              <a:r>
                <a:rPr kumimoji="0" lang="en-I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HREE</a:t>
              </a:r>
              <a:endPara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zh-CN" b="1" i="1" dirty="0"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FUNCTIONS</a:t>
              </a:r>
              <a:endParaRPr lang="en-IN" altLang="zh-CN" b="1" i="1" dirty="0"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95625" y="4003073"/>
            <a:ext cx="1060232" cy="180000"/>
            <a:chOff x="7516312" y="4203048"/>
            <a:chExt cx="1060232" cy="180000"/>
          </a:xfrm>
        </p:grpSpPr>
        <p:sp>
          <p:nvSpPr>
            <p:cNvPr id="22" name="等腰三角形 4"/>
            <p:cNvSpPr/>
            <p:nvPr/>
          </p:nvSpPr>
          <p:spPr>
            <a:xfrm>
              <a:off x="8396544" y="4203048"/>
              <a:ext cx="180000" cy="180000"/>
            </a:xfrm>
            <a:prstGeom prst="ellipse">
              <a:avLst/>
            </a:prstGeom>
            <a:solidFill>
              <a:srgbClr val="E3E1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4"/>
            <p:cNvSpPr/>
            <p:nvPr/>
          </p:nvSpPr>
          <p:spPr>
            <a:xfrm>
              <a:off x="7956428" y="4203048"/>
              <a:ext cx="180000" cy="180000"/>
            </a:xfrm>
            <a:prstGeom prst="ellipse">
              <a:avLst/>
            </a:prstGeom>
            <a:solidFill>
              <a:srgbClr val="729F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4"/>
            <p:cNvSpPr/>
            <p:nvPr/>
          </p:nvSpPr>
          <p:spPr>
            <a:xfrm>
              <a:off x="7516312" y="4203048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Picture 1" descr="nanhua-university-Chiayi-taiw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5233035"/>
            <a:ext cx="1648460" cy="164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gxouub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4100</Words>
  <Application>WPS Presentation</Application>
  <PresentationFormat>宽屏</PresentationFormat>
  <Paragraphs>207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Algerian</vt:lpstr>
      <vt:lpstr>Times New Roman</vt:lpstr>
      <vt:lpstr>Wingdings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付伟</dc:creator>
  <cp:lastModifiedBy>KIIT</cp:lastModifiedBy>
  <cp:revision>97</cp:revision>
  <dcterms:created xsi:type="dcterms:W3CDTF">2018-09-27T10:08:00Z</dcterms:created>
  <dcterms:modified xsi:type="dcterms:W3CDTF">2020-03-11T18:26:48Z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</Properties>
</file>